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7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4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98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28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27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48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12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823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41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81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8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6E9BF6-B058-4815-862E-D4A0756EC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36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ED8FC7E-742C-4B53-B6FF-F19F8EDA2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1928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80000">
                <a:schemeClr val="bg1">
                  <a:alpha val="15000"/>
                </a:schemeClr>
              </a:gs>
              <a:gs pos="0">
                <a:schemeClr val="bg1">
                  <a:alpha val="0"/>
                </a:schemeClr>
              </a:gs>
              <a:gs pos="2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6BAFAD-58FA-4B4F-92C0-8DC49403E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846" y="0"/>
            <a:ext cx="8396654" cy="134522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Access to Fresh Produce in New York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90E58-266E-4308-B458-217199D49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345223"/>
            <a:ext cx="8678008" cy="1318846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Applied Data Science Capstone</a:t>
            </a:r>
          </a:p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By Adrienne Meehan</a:t>
            </a:r>
          </a:p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June 2020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798D3DD-23B7-41EE-9021-C8F9A8E2C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C072688-BFC7-4FE8-A45E-B3C63CBB9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3002ED9-43C6-4BA8-8941-9AFCB04E4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EB09750-C9B1-40CE-AB9B-FEB308A1F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6974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5811E00-1179-463A-B5F5-2B4991725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86BE69-922E-4268-AA07-997B2BC73C7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1556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0537892-72B1-4711-BF29-9D855D279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76836" y="-776836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A60B39E-73E4-40A5-A14B-886ACCE13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402049" y="-285591"/>
            <a:ext cx="1028642" cy="1599825"/>
          </a:xfrm>
          <a:custGeom>
            <a:avLst/>
            <a:gdLst>
              <a:gd name="connsiteX0" fmla="*/ 0 w 1028642"/>
              <a:gd name="connsiteY0" fmla="*/ 1070372 h 1070372"/>
              <a:gd name="connsiteX1" fmla="*/ 0 w 1028642"/>
              <a:gd name="connsiteY1" fmla="*/ 28809 h 1070372"/>
              <a:gd name="connsiteX2" fmla="*/ 59341 w 1028642"/>
              <a:gd name="connsiteY2" fmla="*/ 13949 h 1070372"/>
              <a:gd name="connsiteX3" fmla="*/ 198192 w 1028642"/>
              <a:gd name="connsiteY3" fmla="*/ 25 h 1070372"/>
              <a:gd name="connsiteX4" fmla="*/ 634260 w 1028642"/>
              <a:gd name="connsiteY4" fmla="*/ 109941 h 1070372"/>
              <a:gd name="connsiteX5" fmla="*/ 1022700 w 1028642"/>
              <a:gd name="connsiteY5" fmla="*/ 533149 h 1070372"/>
              <a:gd name="connsiteX6" fmla="*/ 759054 w 1028642"/>
              <a:gd name="connsiteY6" fmla="*/ 763009 h 1070372"/>
              <a:gd name="connsiteX7" fmla="*/ 422111 w 1028642"/>
              <a:gd name="connsiteY7" fmla="*/ 913469 h 1070372"/>
              <a:gd name="connsiteX8" fmla="*/ 48112 w 1028642"/>
              <a:gd name="connsiteY8" fmla="*/ 1060279 h 1070372"/>
              <a:gd name="connsiteX9" fmla="*/ 0 w 1028642"/>
              <a:gd name="connsiteY9" fmla="*/ 1070372 h 1070372"/>
              <a:gd name="connsiteX0" fmla="*/ 12700 w 1041342"/>
              <a:gd name="connsiteY0" fmla="*/ 1070372 h 1070372"/>
              <a:gd name="connsiteX1" fmla="*/ 0 w 1041342"/>
              <a:gd name="connsiteY1" fmla="*/ 800632 h 1070372"/>
              <a:gd name="connsiteX2" fmla="*/ 12700 w 1041342"/>
              <a:gd name="connsiteY2" fmla="*/ 28809 h 1070372"/>
              <a:gd name="connsiteX3" fmla="*/ 72041 w 1041342"/>
              <a:gd name="connsiteY3" fmla="*/ 13949 h 1070372"/>
              <a:gd name="connsiteX4" fmla="*/ 210892 w 1041342"/>
              <a:gd name="connsiteY4" fmla="*/ 25 h 1070372"/>
              <a:gd name="connsiteX5" fmla="*/ 646960 w 1041342"/>
              <a:gd name="connsiteY5" fmla="*/ 109941 h 1070372"/>
              <a:gd name="connsiteX6" fmla="*/ 1035400 w 1041342"/>
              <a:gd name="connsiteY6" fmla="*/ 533149 h 1070372"/>
              <a:gd name="connsiteX7" fmla="*/ 771754 w 1041342"/>
              <a:gd name="connsiteY7" fmla="*/ 763009 h 1070372"/>
              <a:gd name="connsiteX8" fmla="*/ 434811 w 1041342"/>
              <a:gd name="connsiteY8" fmla="*/ 913469 h 1070372"/>
              <a:gd name="connsiteX9" fmla="*/ 60812 w 1041342"/>
              <a:gd name="connsiteY9" fmla="*/ 1060279 h 1070372"/>
              <a:gd name="connsiteX10" fmla="*/ 12700 w 1041342"/>
              <a:gd name="connsiteY10" fmla="*/ 1070372 h 1070372"/>
              <a:gd name="connsiteX0" fmla="*/ 157 w 1028799"/>
              <a:gd name="connsiteY0" fmla="*/ 28809 h 1070372"/>
              <a:gd name="connsiteX1" fmla="*/ 59498 w 1028799"/>
              <a:gd name="connsiteY1" fmla="*/ 13949 h 1070372"/>
              <a:gd name="connsiteX2" fmla="*/ 198349 w 1028799"/>
              <a:gd name="connsiteY2" fmla="*/ 25 h 1070372"/>
              <a:gd name="connsiteX3" fmla="*/ 634417 w 1028799"/>
              <a:gd name="connsiteY3" fmla="*/ 109941 h 1070372"/>
              <a:gd name="connsiteX4" fmla="*/ 1022857 w 1028799"/>
              <a:gd name="connsiteY4" fmla="*/ 533149 h 1070372"/>
              <a:gd name="connsiteX5" fmla="*/ 759211 w 1028799"/>
              <a:gd name="connsiteY5" fmla="*/ 763009 h 1070372"/>
              <a:gd name="connsiteX6" fmla="*/ 422268 w 1028799"/>
              <a:gd name="connsiteY6" fmla="*/ 913469 h 1070372"/>
              <a:gd name="connsiteX7" fmla="*/ 48269 w 1028799"/>
              <a:gd name="connsiteY7" fmla="*/ 1060279 h 1070372"/>
              <a:gd name="connsiteX8" fmla="*/ 157 w 1028799"/>
              <a:gd name="connsiteY8" fmla="*/ 1070372 h 1070372"/>
              <a:gd name="connsiteX9" fmla="*/ 78897 w 1028799"/>
              <a:gd name="connsiteY9" fmla="*/ 892072 h 1070372"/>
              <a:gd name="connsiteX0" fmla="*/ 0 w 1028642"/>
              <a:gd name="connsiteY0" fmla="*/ 28809 h 1070372"/>
              <a:gd name="connsiteX1" fmla="*/ 59341 w 1028642"/>
              <a:gd name="connsiteY1" fmla="*/ 13949 h 1070372"/>
              <a:gd name="connsiteX2" fmla="*/ 198192 w 1028642"/>
              <a:gd name="connsiteY2" fmla="*/ 25 h 1070372"/>
              <a:gd name="connsiteX3" fmla="*/ 634260 w 1028642"/>
              <a:gd name="connsiteY3" fmla="*/ 109941 h 1070372"/>
              <a:gd name="connsiteX4" fmla="*/ 1022700 w 1028642"/>
              <a:gd name="connsiteY4" fmla="*/ 533149 h 1070372"/>
              <a:gd name="connsiteX5" fmla="*/ 759054 w 1028642"/>
              <a:gd name="connsiteY5" fmla="*/ 763009 h 1070372"/>
              <a:gd name="connsiteX6" fmla="*/ 422111 w 1028642"/>
              <a:gd name="connsiteY6" fmla="*/ 913469 h 1070372"/>
              <a:gd name="connsiteX7" fmla="*/ 48112 w 1028642"/>
              <a:gd name="connsiteY7" fmla="*/ 1060279 h 1070372"/>
              <a:gd name="connsiteX8" fmla="*/ 0 w 1028642"/>
              <a:gd name="connsiteY8" fmla="*/ 1070372 h 107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8642" h="1070372">
                <a:moveTo>
                  <a:pt x="0" y="28809"/>
                </a:moveTo>
                <a:lnTo>
                  <a:pt x="59341" y="13949"/>
                </a:lnTo>
                <a:cubicBezTo>
                  <a:pt x="108160" y="4225"/>
                  <a:pt x="155782" y="-384"/>
                  <a:pt x="198192" y="25"/>
                </a:cubicBezTo>
                <a:cubicBezTo>
                  <a:pt x="348871" y="1551"/>
                  <a:pt x="500421" y="41223"/>
                  <a:pt x="634260" y="109941"/>
                </a:cubicBezTo>
                <a:cubicBezTo>
                  <a:pt x="779926" y="184763"/>
                  <a:pt x="1074035" y="329556"/>
                  <a:pt x="1022700" y="533149"/>
                </a:cubicBezTo>
                <a:cubicBezTo>
                  <a:pt x="988696" y="667915"/>
                  <a:pt x="871750" y="710748"/>
                  <a:pt x="759054" y="763009"/>
                </a:cubicBezTo>
                <a:cubicBezTo>
                  <a:pt x="648484" y="814288"/>
                  <a:pt x="533718" y="861753"/>
                  <a:pt x="422111" y="913469"/>
                </a:cubicBezTo>
                <a:cubicBezTo>
                  <a:pt x="300479" y="969872"/>
                  <a:pt x="177593" y="1024421"/>
                  <a:pt x="48112" y="1060279"/>
                </a:cubicBezTo>
                <a:lnTo>
                  <a:pt x="0" y="1070372"/>
                </a:ln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BA9C992-00CB-4356-BAC0-DF5DAF722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3906" y="5913098"/>
            <a:ext cx="4228094" cy="944903"/>
          </a:xfrm>
          <a:custGeom>
            <a:avLst/>
            <a:gdLst>
              <a:gd name="connsiteX0" fmla="*/ 1673074 w 4228094"/>
              <a:gd name="connsiteY0" fmla="*/ 230 h 1137038"/>
              <a:gd name="connsiteX1" fmla="*/ 3676781 w 4228094"/>
              <a:gd name="connsiteY1" fmla="*/ 298555 h 1137038"/>
              <a:gd name="connsiteX2" fmla="*/ 4025527 w 4228094"/>
              <a:gd name="connsiteY2" fmla="*/ 425010 h 1137038"/>
              <a:gd name="connsiteX3" fmla="*/ 4228094 w 4228094"/>
              <a:gd name="connsiteY3" fmla="*/ 494088 h 1137038"/>
              <a:gd name="connsiteX4" fmla="*/ 4228094 w 4228094"/>
              <a:gd name="connsiteY4" fmla="*/ 1137038 h 1137038"/>
              <a:gd name="connsiteX5" fmla="*/ 0 w 4228094"/>
              <a:gd name="connsiteY5" fmla="*/ 1137038 h 1137038"/>
              <a:gd name="connsiteX6" fmla="*/ 18109 w 4228094"/>
              <a:gd name="connsiteY6" fmla="*/ 1068877 h 1137038"/>
              <a:gd name="connsiteX7" fmla="*/ 362264 w 4228094"/>
              <a:gd name="connsiteY7" fmla="*/ 366637 h 1137038"/>
              <a:gd name="connsiteX8" fmla="*/ 1386499 w 4228094"/>
              <a:gd name="connsiteY8" fmla="*/ 1522 h 1137038"/>
              <a:gd name="connsiteX9" fmla="*/ 1673074 w 4228094"/>
              <a:gd name="connsiteY9" fmla="*/ 230 h 113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094" h="1137038">
                <a:moveTo>
                  <a:pt x="1673074" y="230"/>
                </a:moveTo>
                <a:cubicBezTo>
                  <a:pt x="2346512" y="4287"/>
                  <a:pt x="3048424" y="63583"/>
                  <a:pt x="3676781" y="298555"/>
                </a:cubicBezTo>
                <a:cubicBezTo>
                  <a:pt x="3793275" y="342114"/>
                  <a:pt x="3909477" y="384216"/>
                  <a:pt x="4025527" y="425010"/>
                </a:cubicBezTo>
                <a:lnTo>
                  <a:pt x="4228094" y="494088"/>
                </a:lnTo>
                <a:lnTo>
                  <a:pt x="4228094" y="1137038"/>
                </a:lnTo>
                <a:lnTo>
                  <a:pt x="0" y="1137038"/>
                </a:lnTo>
                <a:lnTo>
                  <a:pt x="18109" y="1068877"/>
                </a:lnTo>
                <a:cubicBezTo>
                  <a:pt x="95047" y="799139"/>
                  <a:pt x="194962" y="542008"/>
                  <a:pt x="362264" y="366637"/>
                </a:cubicBezTo>
                <a:cubicBezTo>
                  <a:pt x="622229" y="94062"/>
                  <a:pt x="1015836" y="6565"/>
                  <a:pt x="1386499" y="1522"/>
                </a:cubicBezTo>
                <a:cubicBezTo>
                  <a:pt x="1481245" y="198"/>
                  <a:pt x="1576869" y="-349"/>
                  <a:pt x="1673074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D03542-B73A-4437-A781-FDA37BA42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3921" y="5829359"/>
            <a:ext cx="5038078" cy="1028642"/>
          </a:xfrm>
          <a:custGeom>
            <a:avLst/>
            <a:gdLst>
              <a:gd name="connsiteX0" fmla="*/ 1576991 w 5038078"/>
              <a:gd name="connsiteY0" fmla="*/ 210 h 1238015"/>
              <a:gd name="connsiteX1" fmla="*/ 3403320 w 5038078"/>
              <a:gd name="connsiteY1" fmla="*/ 272125 h 1238015"/>
              <a:gd name="connsiteX2" fmla="*/ 4672870 w 5038078"/>
              <a:gd name="connsiteY2" fmla="*/ 693604 h 1238015"/>
              <a:gd name="connsiteX3" fmla="*/ 5038078 w 5038078"/>
              <a:gd name="connsiteY3" fmla="*/ 795929 h 1238015"/>
              <a:gd name="connsiteX4" fmla="*/ 5038078 w 5038078"/>
              <a:gd name="connsiteY4" fmla="*/ 1238015 h 1238015"/>
              <a:gd name="connsiteX5" fmla="*/ 0 w 5038078"/>
              <a:gd name="connsiteY5" fmla="*/ 1238015 h 1238015"/>
              <a:gd name="connsiteX6" fmla="*/ 19230 w 5038078"/>
              <a:gd name="connsiteY6" fmla="*/ 1159819 h 1238015"/>
              <a:gd name="connsiteX7" fmla="*/ 382219 w 5038078"/>
              <a:gd name="connsiteY7" fmla="*/ 334180 h 1238015"/>
              <a:gd name="connsiteX8" fmla="*/ 1315784 w 5038078"/>
              <a:gd name="connsiteY8" fmla="*/ 1388 h 1238015"/>
              <a:gd name="connsiteX9" fmla="*/ 1576991 w 5038078"/>
              <a:gd name="connsiteY9" fmla="*/ 210 h 123801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049689"/>
              <a:gd name="connsiteY0" fmla="*/ 1237805 h 1423588"/>
              <a:gd name="connsiteX1" fmla="*/ 19230 w 5049689"/>
              <a:gd name="connsiteY1" fmla="*/ 1159609 h 1423588"/>
              <a:gd name="connsiteX2" fmla="*/ 382219 w 5049689"/>
              <a:gd name="connsiteY2" fmla="*/ 333970 h 1423588"/>
              <a:gd name="connsiteX3" fmla="*/ 1315784 w 5049689"/>
              <a:gd name="connsiteY3" fmla="*/ 1178 h 1423588"/>
              <a:gd name="connsiteX4" fmla="*/ 1576991 w 5049689"/>
              <a:gd name="connsiteY4" fmla="*/ 0 h 1423588"/>
              <a:gd name="connsiteX5" fmla="*/ 3403320 w 5049689"/>
              <a:gd name="connsiteY5" fmla="*/ 271915 h 1423588"/>
              <a:gd name="connsiteX6" fmla="*/ 4672870 w 5049689"/>
              <a:gd name="connsiteY6" fmla="*/ 693394 h 1423588"/>
              <a:gd name="connsiteX7" fmla="*/ 5038078 w 5049689"/>
              <a:gd name="connsiteY7" fmla="*/ 795719 h 1423588"/>
              <a:gd name="connsiteX8" fmla="*/ 5049689 w 5049689"/>
              <a:gd name="connsiteY8" fmla="*/ 1423588 h 1423588"/>
              <a:gd name="connsiteX0" fmla="*/ 0 w 5038078"/>
              <a:gd name="connsiteY0" fmla="*/ 1237805 h 1237805"/>
              <a:gd name="connsiteX1" fmla="*/ 19230 w 5038078"/>
              <a:gd name="connsiteY1" fmla="*/ 1159609 h 1237805"/>
              <a:gd name="connsiteX2" fmla="*/ 382219 w 5038078"/>
              <a:gd name="connsiteY2" fmla="*/ 333970 h 1237805"/>
              <a:gd name="connsiteX3" fmla="*/ 1315784 w 5038078"/>
              <a:gd name="connsiteY3" fmla="*/ 1178 h 1237805"/>
              <a:gd name="connsiteX4" fmla="*/ 1576991 w 5038078"/>
              <a:gd name="connsiteY4" fmla="*/ 0 h 1237805"/>
              <a:gd name="connsiteX5" fmla="*/ 3403320 w 5038078"/>
              <a:gd name="connsiteY5" fmla="*/ 271915 h 1237805"/>
              <a:gd name="connsiteX6" fmla="*/ 4672870 w 5038078"/>
              <a:gd name="connsiteY6" fmla="*/ 693394 h 1237805"/>
              <a:gd name="connsiteX7" fmla="*/ 5038078 w 5038078"/>
              <a:gd name="connsiteY7" fmla="*/ 795719 h 123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078" h="1237805">
                <a:moveTo>
                  <a:pt x="0" y="1237805"/>
                </a:moveTo>
                <a:lnTo>
                  <a:pt x="19230" y="1159609"/>
                </a:lnTo>
                <a:cubicBezTo>
                  <a:pt x="96961" y="850027"/>
                  <a:pt x="191605" y="533778"/>
                  <a:pt x="382219" y="333970"/>
                </a:cubicBezTo>
                <a:cubicBezTo>
                  <a:pt x="619171" y="85526"/>
                  <a:pt x="977934" y="5774"/>
                  <a:pt x="1315784" y="1178"/>
                </a:cubicBezTo>
                <a:lnTo>
                  <a:pt x="1576991" y="0"/>
                </a:lnTo>
                <a:cubicBezTo>
                  <a:pt x="2190813" y="3698"/>
                  <a:pt x="2830589" y="57744"/>
                  <a:pt x="3403320" y="271915"/>
                </a:cubicBezTo>
                <a:cubicBezTo>
                  <a:pt x="3828046" y="430728"/>
                  <a:pt x="4248519" y="568281"/>
                  <a:pt x="4672870" y="693394"/>
                </a:cubicBezTo>
                <a:lnTo>
                  <a:pt x="5038078" y="795719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831458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1F3AE-F3AF-46E9-B293-F2D53FA99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Fresh Produce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B06CA-61FE-42A2-9CB4-97EB96137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Reduces risk of obesity and diet-related disease</a:t>
            </a:r>
          </a:p>
          <a:p>
            <a:r>
              <a:rPr lang="en-US" dirty="0"/>
              <a:t>Access is not equal throughout the United States</a:t>
            </a:r>
          </a:p>
          <a:p>
            <a:r>
              <a:rPr lang="en-US" dirty="0"/>
              <a:t>New York City very populous, high inequality</a:t>
            </a:r>
          </a:p>
          <a:p>
            <a:r>
              <a:rPr lang="en-US" dirty="0"/>
              <a:t>Usually related to demographic and economic factors</a:t>
            </a:r>
          </a:p>
        </p:txBody>
      </p:sp>
    </p:spTree>
    <p:extLst>
      <p:ext uri="{BB962C8B-B14F-4D97-AF65-F5344CB8AC3E}">
        <p14:creationId xmlns:p14="http://schemas.microsoft.com/office/powerpoint/2010/main" val="1917411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359B9-8FC3-4323-A6D6-728A3A4F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AD6EC-FAD9-4438-BDA4-9EF62706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10668000" cy="5117123"/>
          </a:xfrm>
        </p:spPr>
        <p:txBody>
          <a:bodyPr>
            <a:normAutofit/>
          </a:bodyPr>
          <a:lstStyle/>
          <a:p>
            <a:r>
              <a:rPr lang="en-US" dirty="0"/>
              <a:t>Foursquare</a:t>
            </a:r>
          </a:p>
          <a:p>
            <a:pPr lvl="1"/>
            <a:r>
              <a:rPr lang="en-US" dirty="0"/>
              <a:t>Venues, Grocery Stores by Neighborhood</a:t>
            </a:r>
          </a:p>
          <a:p>
            <a:r>
              <a:rPr lang="en-US" dirty="0"/>
              <a:t>Neighborhood Tabulation Areas (NTA)</a:t>
            </a:r>
          </a:p>
          <a:p>
            <a:pPr lvl="1"/>
            <a:r>
              <a:rPr lang="en-US" dirty="0"/>
              <a:t>New York City’s definition of Neighborhoods with geographic boundaries</a:t>
            </a:r>
          </a:p>
          <a:p>
            <a:r>
              <a:rPr lang="en-US" dirty="0"/>
              <a:t>American Community Survey 5-year estimates</a:t>
            </a:r>
          </a:p>
          <a:p>
            <a:pPr lvl="1"/>
            <a:r>
              <a:rPr lang="en-US" dirty="0"/>
              <a:t>Economic and Demographic data by NTA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6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D0EA4-ED4A-4629-B0CA-072F2ED9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Venues Categorized as Having Fresh Produce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4EAFA-20A8-4221-9BBE-B064B1ADE3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Grocery Store</a:t>
            </a:r>
          </a:p>
          <a:p>
            <a:r>
              <a:rPr lang="en-US" dirty="0"/>
              <a:t>Supermarket</a:t>
            </a:r>
          </a:p>
          <a:p>
            <a:r>
              <a:rPr lang="en-US" dirty="0"/>
              <a:t>Farmers Market</a:t>
            </a:r>
          </a:p>
          <a:p>
            <a:r>
              <a:rPr lang="en-US" dirty="0"/>
              <a:t>Fruit &amp; Vegetable Store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22319-5CF3-4E4A-BAF7-0142579CA8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Organic Grocery</a:t>
            </a:r>
          </a:p>
          <a:p>
            <a:r>
              <a:rPr lang="en-US" dirty="0"/>
              <a:t>Health Food Store</a:t>
            </a:r>
          </a:p>
          <a:p>
            <a:r>
              <a:rPr lang="en-US" dirty="0"/>
              <a:t>Deli/Bodega.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91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5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6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7" name="Rectangle 14">
            <a:extLst>
              <a:ext uri="{FF2B5EF4-FFF2-40B4-BE49-F238E27FC236}">
                <a16:creationId xmlns:a16="http://schemas.microsoft.com/office/drawing/2014/main" id="{75811E00-1179-463A-B5F5-2B4991725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545F5B5-F701-48FF-84E8-5E559F0CBD1C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9892" r="255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8" name="Freeform: Shape 16">
            <a:extLst>
              <a:ext uri="{FF2B5EF4-FFF2-40B4-BE49-F238E27FC236}">
                <a16:creationId xmlns:a16="http://schemas.microsoft.com/office/drawing/2014/main" id="{80537892-72B1-4711-BF29-9D855D279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76836" y="-776836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9" name="Freeform: Shape 18">
            <a:extLst>
              <a:ext uri="{FF2B5EF4-FFF2-40B4-BE49-F238E27FC236}">
                <a16:creationId xmlns:a16="http://schemas.microsoft.com/office/drawing/2014/main" id="{5A60B39E-73E4-40A5-A14B-886ACCE13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402049" y="-285591"/>
            <a:ext cx="1028642" cy="1599825"/>
          </a:xfrm>
          <a:custGeom>
            <a:avLst/>
            <a:gdLst>
              <a:gd name="connsiteX0" fmla="*/ 0 w 1028642"/>
              <a:gd name="connsiteY0" fmla="*/ 1070372 h 1070372"/>
              <a:gd name="connsiteX1" fmla="*/ 0 w 1028642"/>
              <a:gd name="connsiteY1" fmla="*/ 28809 h 1070372"/>
              <a:gd name="connsiteX2" fmla="*/ 59341 w 1028642"/>
              <a:gd name="connsiteY2" fmla="*/ 13949 h 1070372"/>
              <a:gd name="connsiteX3" fmla="*/ 198192 w 1028642"/>
              <a:gd name="connsiteY3" fmla="*/ 25 h 1070372"/>
              <a:gd name="connsiteX4" fmla="*/ 634260 w 1028642"/>
              <a:gd name="connsiteY4" fmla="*/ 109941 h 1070372"/>
              <a:gd name="connsiteX5" fmla="*/ 1022700 w 1028642"/>
              <a:gd name="connsiteY5" fmla="*/ 533149 h 1070372"/>
              <a:gd name="connsiteX6" fmla="*/ 759054 w 1028642"/>
              <a:gd name="connsiteY6" fmla="*/ 763009 h 1070372"/>
              <a:gd name="connsiteX7" fmla="*/ 422111 w 1028642"/>
              <a:gd name="connsiteY7" fmla="*/ 913469 h 1070372"/>
              <a:gd name="connsiteX8" fmla="*/ 48112 w 1028642"/>
              <a:gd name="connsiteY8" fmla="*/ 1060279 h 1070372"/>
              <a:gd name="connsiteX9" fmla="*/ 0 w 1028642"/>
              <a:gd name="connsiteY9" fmla="*/ 1070372 h 1070372"/>
              <a:gd name="connsiteX0" fmla="*/ 12700 w 1041342"/>
              <a:gd name="connsiteY0" fmla="*/ 1070372 h 1070372"/>
              <a:gd name="connsiteX1" fmla="*/ 0 w 1041342"/>
              <a:gd name="connsiteY1" fmla="*/ 800632 h 1070372"/>
              <a:gd name="connsiteX2" fmla="*/ 12700 w 1041342"/>
              <a:gd name="connsiteY2" fmla="*/ 28809 h 1070372"/>
              <a:gd name="connsiteX3" fmla="*/ 72041 w 1041342"/>
              <a:gd name="connsiteY3" fmla="*/ 13949 h 1070372"/>
              <a:gd name="connsiteX4" fmla="*/ 210892 w 1041342"/>
              <a:gd name="connsiteY4" fmla="*/ 25 h 1070372"/>
              <a:gd name="connsiteX5" fmla="*/ 646960 w 1041342"/>
              <a:gd name="connsiteY5" fmla="*/ 109941 h 1070372"/>
              <a:gd name="connsiteX6" fmla="*/ 1035400 w 1041342"/>
              <a:gd name="connsiteY6" fmla="*/ 533149 h 1070372"/>
              <a:gd name="connsiteX7" fmla="*/ 771754 w 1041342"/>
              <a:gd name="connsiteY7" fmla="*/ 763009 h 1070372"/>
              <a:gd name="connsiteX8" fmla="*/ 434811 w 1041342"/>
              <a:gd name="connsiteY8" fmla="*/ 913469 h 1070372"/>
              <a:gd name="connsiteX9" fmla="*/ 60812 w 1041342"/>
              <a:gd name="connsiteY9" fmla="*/ 1060279 h 1070372"/>
              <a:gd name="connsiteX10" fmla="*/ 12700 w 1041342"/>
              <a:gd name="connsiteY10" fmla="*/ 1070372 h 1070372"/>
              <a:gd name="connsiteX0" fmla="*/ 157 w 1028799"/>
              <a:gd name="connsiteY0" fmla="*/ 28809 h 1070372"/>
              <a:gd name="connsiteX1" fmla="*/ 59498 w 1028799"/>
              <a:gd name="connsiteY1" fmla="*/ 13949 h 1070372"/>
              <a:gd name="connsiteX2" fmla="*/ 198349 w 1028799"/>
              <a:gd name="connsiteY2" fmla="*/ 25 h 1070372"/>
              <a:gd name="connsiteX3" fmla="*/ 634417 w 1028799"/>
              <a:gd name="connsiteY3" fmla="*/ 109941 h 1070372"/>
              <a:gd name="connsiteX4" fmla="*/ 1022857 w 1028799"/>
              <a:gd name="connsiteY4" fmla="*/ 533149 h 1070372"/>
              <a:gd name="connsiteX5" fmla="*/ 759211 w 1028799"/>
              <a:gd name="connsiteY5" fmla="*/ 763009 h 1070372"/>
              <a:gd name="connsiteX6" fmla="*/ 422268 w 1028799"/>
              <a:gd name="connsiteY6" fmla="*/ 913469 h 1070372"/>
              <a:gd name="connsiteX7" fmla="*/ 48269 w 1028799"/>
              <a:gd name="connsiteY7" fmla="*/ 1060279 h 1070372"/>
              <a:gd name="connsiteX8" fmla="*/ 157 w 1028799"/>
              <a:gd name="connsiteY8" fmla="*/ 1070372 h 1070372"/>
              <a:gd name="connsiteX9" fmla="*/ 78897 w 1028799"/>
              <a:gd name="connsiteY9" fmla="*/ 892072 h 1070372"/>
              <a:gd name="connsiteX0" fmla="*/ 0 w 1028642"/>
              <a:gd name="connsiteY0" fmla="*/ 28809 h 1070372"/>
              <a:gd name="connsiteX1" fmla="*/ 59341 w 1028642"/>
              <a:gd name="connsiteY1" fmla="*/ 13949 h 1070372"/>
              <a:gd name="connsiteX2" fmla="*/ 198192 w 1028642"/>
              <a:gd name="connsiteY2" fmla="*/ 25 h 1070372"/>
              <a:gd name="connsiteX3" fmla="*/ 634260 w 1028642"/>
              <a:gd name="connsiteY3" fmla="*/ 109941 h 1070372"/>
              <a:gd name="connsiteX4" fmla="*/ 1022700 w 1028642"/>
              <a:gd name="connsiteY4" fmla="*/ 533149 h 1070372"/>
              <a:gd name="connsiteX5" fmla="*/ 759054 w 1028642"/>
              <a:gd name="connsiteY5" fmla="*/ 763009 h 1070372"/>
              <a:gd name="connsiteX6" fmla="*/ 422111 w 1028642"/>
              <a:gd name="connsiteY6" fmla="*/ 913469 h 1070372"/>
              <a:gd name="connsiteX7" fmla="*/ 48112 w 1028642"/>
              <a:gd name="connsiteY7" fmla="*/ 1060279 h 1070372"/>
              <a:gd name="connsiteX8" fmla="*/ 0 w 1028642"/>
              <a:gd name="connsiteY8" fmla="*/ 1070372 h 107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8642" h="1070372">
                <a:moveTo>
                  <a:pt x="0" y="28809"/>
                </a:moveTo>
                <a:lnTo>
                  <a:pt x="59341" y="13949"/>
                </a:lnTo>
                <a:cubicBezTo>
                  <a:pt x="108160" y="4225"/>
                  <a:pt x="155782" y="-384"/>
                  <a:pt x="198192" y="25"/>
                </a:cubicBezTo>
                <a:cubicBezTo>
                  <a:pt x="348871" y="1551"/>
                  <a:pt x="500421" y="41223"/>
                  <a:pt x="634260" y="109941"/>
                </a:cubicBezTo>
                <a:cubicBezTo>
                  <a:pt x="779926" y="184763"/>
                  <a:pt x="1074035" y="329556"/>
                  <a:pt x="1022700" y="533149"/>
                </a:cubicBezTo>
                <a:cubicBezTo>
                  <a:pt x="988696" y="667915"/>
                  <a:pt x="871750" y="710748"/>
                  <a:pt x="759054" y="763009"/>
                </a:cubicBezTo>
                <a:cubicBezTo>
                  <a:pt x="648484" y="814288"/>
                  <a:pt x="533718" y="861753"/>
                  <a:pt x="422111" y="913469"/>
                </a:cubicBezTo>
                <a:cubicBezTo>
                  <a:pt x="300479" y="969872"/>
                  <a:pt x="177593" y="1024421"/>
                  <a:pt x="48112" y="1060279"/>
                </a:cubicBezTo>
                <a:lnTo>
                  <a:pt x="0" y="1070372"/>
                </a:ln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2BA9C992-00CB-4356-BAC0-DF5DAF722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3906" y="5913098"/>
            <a:ext cx="4228094" cy="944903"/>
          </a:xfrm>
          <a:custGeom>
            <a:avLst/>
            <a:gdLst>
              <a:gd name="connsiteX0" fmla="*/ 1673074 w 4228094"/>
              <a:gd name="connsiteY0" fmla="*/ 230 h 1137038"/>
              <a:gd name="connsiteX1" fmla="*/ 3676781 w 4228094"/>
              <a:gd name="connsiteY1" fmla="*/ 298555 h 1137038"/>
              <a:gd name="connsiteX2" fmla="*/ 4025527 w 4228094"/>
              <a:gd name="connsiteY2" fmla="*/ 425010 h 1137038"/>
              <a:gd name="connsiteX3" fmla="*/ 4228094 w 4228094"/>
              <a:gd name="connsiteY3" fmla="*/ 494088 h 1137038"/>
              <a:gd name="connsiteX4" fmla="*/ 4228094 w 4228094"/>
              <a:gd name="connsiteY4" fmla="*/ 1137038 h 1137038"/>
              <a:gd name="connsiteX5" fmla="*/ 0 w 4228094"/>
              <a:gd name="connsiteY5" fmla="*/ 1137038 h 1137038"/>
              <a:gd name="connsiteX6" fmla="*/ 18109 w 4228094"/>
              <a:gd name="connsiteY6" fmla="*/ 1068877 h 1137038"/>
              <a:gd name="connsiteX7" fmla="*/ 362264 w 4228094"/>
              <a:gd name="connsiteY7" fmla="*/ 366637 h 1137038"/>
              <a:gd name="connsiteX8" fmla="*/ 1386499 w 4228094"/>
              <a:gd name="connsiteY8" fmla="*/ 1522 h 1137038"/>
              <a:gd name="connsiteX9" fmla="*/ 1673074 w 4228094"/>
              <a:gd name="connsiteY9" fmla="*/ 230 h 113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094" h="1137038">
                <a:moveTo>
                  <a:pt x="1673074" y="230"/>
                </a:moveTo>
                <a:cubicBezTo>
                  <a:pt x="2346512" y="4287"/>
                  <a:pt x="3048424" y="63583"/>
                  <a:pt x="3676781" y="298555"/>
                </a:cubicBezTo>
                <a:cubicBezTo>
                  <a:pt x="3793275" y="342114"/>
                  <a:pt x="3909477" y="384216"/>
                  <a:pt x="4025527" y="425010"/>
                </a:cubicBezTo>
                <a:lnTo>
                  <a:pt x="4228094" y="494088"/>
                </a:lnTo>
                <a:lnTo>
                  <a:pt x="4228094" y="1137038"/>
                </a:lnTo>
                <a:lnTo>
                  <a:pt x="0" y="1137038"/>
                </a:lnTo>
                <a:lnTo>
                  <a:pt x="18109" y="1068877"/>
                </a:lnTo>
                <a:cubicBezTo>
                  <a:pt x="95047" y="799139"/>
                  <a:pt x="194962" y="542008"/>
                  <a:pt x="362264" y="366637"/>
                </a:cubicBezTo>
                <a:cubicBezTo>
                  <a:pt x="622229" y="94062"/>
                  <a:pt x="1015836" y="6565"/>
                  <a:pt x="1386499" y="1522"/>
                </a:cubicBezTo>
                <a:cubicBezTo>
                  <a:pt x="1481245" y="198"/>
                  <a:pt x="1576869" y="-349"/>
                  <a:pt x="1673074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5D03542-B73A-4437-A781-FDA37BA42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3921" y="5829359"/>
            <a:ext cx="5038078" cy="1028642"/>
          </a:xfrm>
          <a:custGeom>
            <a:avLst/>
            <a:gdLst>
              <a:gd name="connsiteX0" fmla="*/ 1576991 w 5038078"/>
              <a:gd name="connsiteY0" fmla="*/ 210 h 1238015"/>
              <a:gd name="connsiteX1" fmla="*/ 3403320 w 5038078"/>
              <a:gd name="connsiteY1" fmla="*/ 272125 h 1238015"/>
              <a:gd name="connsiteX2" fmla="*/ 4672870 w 5038078"/>
              <a:gd name="connsiteY2" fmla="*/ 693604 h 1238015"/>
              <a:gd name="connsiteX3" fmla="*/ 5038078 w 5038078"/>
              <a:gd name="connsiteY3" fmla="*/ 795929 h 1238015"/>
              <a:gd name="connsiteX4" fmla="*/ 5038078 w 5038078"/>
              <a:gd name="connsiteY4" fmla="*/ 1238015 h 1238015"/>
              <a:gd name="connsiteX5" fmla="*/ 0 w 5038078"/>
              <a:gd name="connsiteY5" fmla="*/ 1238015 h 1238015"/>
              <a:gd name="connsiteX6" fmla="*/ 19230 w 5038078"/>
              <a:gd name="connsiteY6" fmla="*/ 1159819 h 1238015"/>
              <a:gd name="connsiteX7" fmla="*/ 382219 w 5038078"/>
              <a:gd name="connsiteY7" fmla="*/ 334180 h 1238015"/>
              <a:gd name="connsiteX8" fmla="*/ 1315784 w 5038078"/>
              <a:gd name="connsiteY8" fmla="*/ 1388 h 1238015"/>
              <a:gd name="connsiteX9" fmla="*/ 1576991 w 5038078"/>
              <a:gd name="connsiteY9" fmla="*/ 210 h 123801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049689"/>
              <a:gd name="connsiteY0" fmla="*/ 1237805 h 1423588"/>
              <a:gd name="connsiteX1" fmla="*/ 19230 w 5049689"/>
              <a:gd name="connsiteY1" fmla="*/ 1159609 h 1423588"/>
              <a:gd name="connsiteX2" fmla="*/ 382219 w 5049689"/>
              <a:gd name="connsiteY2" fmla="*/ 333970 h 1423588"/>
              <a:gd name="connsiteX3" fmla="*/ 1315784 w 5049689"/>
              <a:gd name="connsiteY3" fmla="*/ 1178 h 1423588"/>
              <a:gd name="connsiteX4" fmla="*/ 1576991 w 5049689"/>
              <a:gd name="connsiteY4" fmla="*/ 0 h 1423588"/>
              <a:gd name="connsiteX5" fmla="*/ 3403320 w 5049689"/>
              <a:gd name="connsiteY5" fmla="*/ 271915 h 1423588"/>
              <a:gd name="connsiteX6" fmla="*/ 4672870 w 5049689"/>
              <a:gd name="connsiteY6" fmla="*/ 693394 h 1423588"/>
              <a:gd name="connsiteX7" fmla="*/ 5038078 w 5049689"/>
              <a:gd name="connsiteY7" fmla="*/ 795719 h 1423588"/>
              <a:gd name="connsiteX8" fmla="*/ 5049689 w 5049689"/>
              <a:gd name="connsiteY8" fmla="*/ 1423588 h 1423588"/>
              <a:gd name="connsiteX0" fmla="*/ 0 w 5038078"/>
              <a:gd name="connsiteY0" fmla="*/ 1237805 h 1237805"/>
              <a:gd name="connsiteX1" fmla="*/ 19230 w 5038078"/>
              <a:gd name="connsiteY1" fmla="*/ 1159609 h 1237805"/>
              <a:gd name="connsiteX2" fmla="*/ 382219 w 5038078"/>
              <a:gd name="connsiteY2" fmla="*/ 333970 h 1237805"/>
              <a:gd name="connsiteX3" fmla="*/ 1315784 w 5038078"/>
              <a:gd name="connsiteY3" fmla="*/ 1178 h 1237805"/>
              <a:gd name="connsiteX4" fmla="*/ 1576991 w 5038078"/>
              <a:gd name="connsiteY4" fmla="*/ 0 h 1237805"/>
              <a:gd name="connsiteX5" fmla="*/ 3403320 w 5038078"/>
              <a:gd name="connsiteY5" fmla="*/ 271915 h 1237805"/>
              <a:gd name="connsiteX6" fmla="*/ 4672870 w 5038078"/>
              <a:gd name="connsiteY6" fmla="*/ 693394 h 1237805"/>
              <a:gd name="connsiteX7" fmla="*/ 5038078 w 5038078"/>
              <a:gd name="connsiteY7" fmla="*/ 795719 h 123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078" h="1237805">
                <a:moveTo>
                  <a:pt x="0" y="1237805"/>
                </a:moveTo>
                <a:lnTo>
                  <a:pt x="19230" y="1159609"/>
                </a:lnTo>
                <a:cubicBezTo>
                  <a:pt x="96961" y="850027"/>
                  <a:pt x="191605" y="533778"/>
                  <a:pt x="382219" y="333970"/>
                </a:cubicBezTo>
                <a:cubicBezTo>
                  <a:pt x="619171" y="85526"/>
                  <a:pt x="977934" y="5774"/>
                  <a:pt x="1315784" y="1178"/>
                </a:cubicBezTo>
                <a:lnTo>
                  <a:pt x="1576991" y="0"/>
                </a:lnTo>
                <a:cubicBezTo>
                  <a:pt x="2190813" y="3698"/>
                  <a:pt x="2830589" y="57744"/>
                  <a:pt x="3403320" y="271915"/>
                </a:cubicBezTo>
                <a:cubicBezTo>
                  <a:pt x="3828046" y="430728"/>
                  <a:pt x="4248519" y="568281"/>
                  <a:pt x="4672870" y="693394"/>
                </a:cubicBezTo>
                <a:lnTo>
                  <a:pt x="5038078" y="795719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2919071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9C77-E3FD-407A-8C4B-0DA5E5FD3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ACS Predictors for Number of Grocery 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EE4F-7A78-4324-899C-93F17601E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Predictors</a:t>
            </a:r>
          </a:p>
          <a:p>
            <a:pPr lvl="1"/>
            <a:r>
              <a:rPr lang="en-US" dirty="0"/>
              <a:t>the percentage of the population identifying as Hispanic</a:t>
            </a:r>
          </a:p>
          <a:p>
            <a:pPr lvl="1"/>
            <a:r>
              <a:rPr lang="en-US" dirty="0"/>
              <a:t>the percentage of the population identifying as Black, Non-Hispanic</a:t>
            </a:r>
          </a:p>
          <a:p>
            <a:pPr lvl="1"/>
            <a:r>
              <a:rPr lang="en-US" dirty="0"/>
              <a:t>median household income</a:t>
            </a:r>
          </a:p>
          <a:p>
            <a:pPr lvl="1"/>
            <a:r>
              <a:rPr lang="en-US" dirty="0"/>
              <a:t>the percentage of the population utilizing SNAP benefits</a:t>
            </a:r>
          </a:p>
          <a:p>
            <a:pPr lvl="1"/>
            <a:r>
              <a:rPr lang="en-US" dirty="0"/>
              <a:t>the percentage of the population below the poverty level</a:t>
            </a:r>
          </a:p>
        </p:txBody>
      </p:sp>
    </p:spTree>
    <p:extLst>
      <p:ext uri="{BB962C8B-B14F-4D97-AF65-F5344CB8AC3E}">
        <p14:creationId xmlns:p14="http://schemas.microsoft.com/office/powerpoint/2010/main" val="3616023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BD66B-D9B5-45AB-920D-8C691AF5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Using ACS Data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E659786-FDEE-4C65-B88E-72DDB3304B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074417"/>
              </p:ext>
            </p:extLst>
          </p:nvPr>
        </p:nvGraphicFramePr>
        <p:xfrm>
          <a:off x="762000" y="2286000"/>
          <a:ext cx="1066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2656116949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4002441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310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Multiple Linear Regression, Non-Normalized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= 0.134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01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Multiple Linear Regression,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= 0.080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887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 Nearest Neighbors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/>
                        <a:t>Test Accuracy = 22%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832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7384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2984A-7D30-430F-B653-157E1EFA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2C9C257-CF8D-40C5-BEDB-B25C12F2B4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K = 8 based on elbow method</a:t>
            </a:r>
          </a:p>
          <a:p>
            <a:r>
              <a:rPr lang="en-US" dirty="0"/>
              <a:t>Cluster based on most popular venue category in each neighborhood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0514F32-9998-41B4-920D-2CE3360514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6237" y="2887867"/>
            <a:ext cx="4016088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13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6A0460-520C-4275-86DE-7FD29D761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Clustering Results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5EBF70F5-8FB8-4039-907A-87EA6C3FC0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6879907"/>
              </p:ext>
            </p:extLst>
          </p:nvPr>
        </p:nvGraphicFramePr>
        <p:xfrm>
          <a:off x="201167" y="2286000"/>
          <a:ext cx="11789665" cy="3462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653">
                  <a:extLst>
                    <a:ext uri="{9D8B030D-6E8A-4147-A177-3AD203B41FA5}">
                      <a16:colId xmlns:a16="http://schemas.microsoft.com/office/drawing/2014/main" val="3603820882"/>
                    </a:ext>
                  </a:extLst>
                </a:gridCol>
                <a:gridCol w="1493203">
                  <a:extLst>
                    <a:ext uri="{9D8B030D-6E8A-4147-A177-3AD203B41FA5}">
                      <a16:colId xmlns:a16="http://schemas.microsoft.com/office/drawing/2014/main" val="457322206"/>
                    </a:ext>
                  </a:extLst>
                </a:gridCol>
                <a:gridCol w="4313809">
                  <a:extLst>
                    <a:ext uri="{9D8B030D-6E8A-4147-A177-3AD203B41FA5}">
                      <a16:colId xmlns:a16="http://schemas.microsoft.com/office/drawing/2014/main" val="1613963614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59314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151824582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3035319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Primary Borough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Categories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 Grocery Store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Minimum Grocery Store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Maximum Grocery Store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3543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Bronx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Pizza, Pharmacy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96147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Manhattan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Park, Playground, Coffee shops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12464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Manhattan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Asian Restaurants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40743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Manhattan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Coffe shops, Cocktails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9483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Queens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Bar, Bank, Bakery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2040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Bronx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Pizza, Pharmacy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80037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Queens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Italian Restaurants, Women's Stores, Entertainment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90439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Manhattan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Italian Restaurants, Coffee, Cocktails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88583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923720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LeftStep">
      <a:dk1>
        <a:srgbClr val="000000"/>
      </a:dk1>
      <a:lt1>
        <a:srgbClr val="FFFFFF"/>
      </a:lt1>
      <a:dk2>
        <a:srgbClr val="413624"/>
      </a:dk2>
      <a:lt2>
        <a:srgbClr val="E8E4E2"/>
      </a:lt2>
      <a:accent1>
        <a:srgbClr val="7AA8C0"/>
      </a:accent1>
      <a:accent2>
        <a:srgbClr val="6CABA7"/>
      </a:accent2>
      <a:accent3>
        <a:srgbClr val="7BAC94"/>
      </a:accent3>
      <a:accent4>
        <a:srgbClr val="6FB074"/>
      </a:accent4>
      <a:accent5>
        <a:srgbClr val="8AAB7A"/>
      </a:accent5>
      <a:accent6>
        <a:srgbClr val="98A86A"/>
      </a:accent6>
      <a:hlink>
        <a:srgbClr val="A8765D"/>
      </a:hlink>
      <a:folHlink>
        <a:srgbClr val="828282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Widescreen</PresentationFormat>
  <Paragraphs>98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Avenir Next LT Pro Light</vt:lpstr>
      <vt:lpstr>Calibri</vt:lpstr>
      <vt:lpstr>Sitka Subheading</vt:lpstr>
      <vt:lpstr>PebbleVTI</vt:lpstr>
      <vt:lpstr>Access to Fresh Produce in New York City</vt:lpstr>
      <vt:lpstr>Access to Fresh Produce</vt:lpstr>
      <vt:lpstr>Data</vt:lpstr>
      <vt:lpstr>Venues Categorized as Having Fresh Produce</vt:lpstr>
      <vt:lpstr>PowerPoint Presentation</vt:lpstr>
      <vt:lpstr>ACS Predictors for Number of Grocery Stores</vt:lpstr>
      <vt:lpstr>Models Using ACS Data</vt:lpstr>
      <vt:lpstr>K-Means Clustering</vt:lpstr>
      <vt:lpstr>K Means Clustering 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to Fresh Produce in New York City</dc:title>
  <dc:creator>Adrienne Meehan</dc:creator>
  <cp:lastModifiedBy>Adrienne Meehan</cp:lastModifiedBy>
  <cp:revision>1</cp:revision>
  <dcterms:created xsi:type="dcterms:W3CDTF">2020-06-16T19:08:58Z</dcterms:created>
  <dcterms:modified xsi:type="dcterms:W3CDTF">2020-06-16T19:09:16Z</dcterms:modified>
</cp:coreProperties>
</file>